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3"/>
  </p:notesMasterIdLst>
  <p:sldIdLst>
    <p:sldId id="269" r:id="rId2"/>
    <p:sldId id="280" r:id="rId3"/>
    <p:sldId id="270" r:id="rId4"/>
    <p:sldId id="267" r:id="rId5"/>
    <p:sldId id="258" r:id="rId6"/>
    <p:sldId id="284" r:id="rId7"/>
    <p:sldId id="257" r:id="rId8"/>
    <p:sldId id="259" r:id="rId9"/>
    <p:sldId id="260" r:id="rId10"/>
    <p:sldId id="262" r:id="rId11"/>
    <p:sldId id="263" r:id="rId12"/>
    <p:sldId id="272" r:id="rId13"/>
    <p:sldId id="273" r:id="rId14"/>
    <p:sldId id="283" r:id="rId15"/>
    <p:sldId id="281" r:id="rId16"/>
    <p:sldId id="271" r:id="rId17"/>
    <p:sldId id="275" r:id="rId18"/>
    <p:sldId id="276" r:id="rId19"/>
    <p:sldId id="278" r:id="rId20"/>
    <p:sldId id="286" r:id="rId21"/>
    <p:sldId id="287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D60093"/>
    <a:srgbClr val="0066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2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3B9844-D436-4641-BEE8-D95C7922952D}" type="datetimeFigureOut">
              <a:rPr lang="en-US" smtClean="0"/>
              <a:pPr/>
              <a:t>11/10/2012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701136-D8C4-4DF4-897A-2FAADF27064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11/10/2012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11/10/2012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Rose,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0800" y="1752600"/>
            <a:ext cx="3429000" cy="4572000"/>
          </a:xfr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1524000" y="228600"/>
            <a:ext cx="5867400" cy="14478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spc="50" dirty="0" smtClean="0">
                <a:ln w="11430"/>
                <a:solidFill>
                  <a:srgbClr val="D60093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Welcome</a:t>
            </a:r>
            <a:endParaRPr lang="en-US" sz="5400" b="1" cap="none" spc="50" dirty="0">
              <a:ln w="11430"/>
              <a:solidFill>
                <a:srgbClr val="D60093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010400" y="5943600"/>
            <a:ext cx="685800" cy="457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dirty="0" smtClean="0"/>
              <a:t> M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47800"/>
            <a:ext cx="8382000" cy="3733800"/>
          </a:xfrm>
        </p:spPr>
        <p:txBody>
          <a:bodyPr>
            <a:noAutofit/>
          </a:bodyPr>
          <a:lstStyle/>
          <a:p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Anwarul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 Islam</a:t>
            </a:r>
            <a:b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</a:b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Assistant Teacher (English)</a:t>
            </a:r>
            <a:b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</a:br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Annada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 Govt. High School </a:t>
            </a:r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Brahmanbaria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 </a:t>
            </a:r>
          </a:p>
          <a:p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ID No: 10  	Batch No: 5</a:t>
            </a:r>
          </a:p>
          <a:p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Class: Six Time: 40 Minutes</a:t>
            </a:r>
            <a:endParaRPr lang="en-US" sz="32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igh Tower Text" pitchFamily="18" charset="0"/>
              <a:cs typeface="BrahmaputraAMJ" pitchFamily="2" charset="0"/>
            </a:endParaRPr>
          </a:p>
          <a:p>
            <a:r>
              <a:rPr lang="en-US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" pitchFamily="18" charset="0"/>
              </a:rPr>
              <a:t>Contact # 01715456452</a:t>
            </a:r>
            <a:endParaRPr lang="en-US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doni MT" pitchFamily="18" charset="0"/>
            </a:endParaRPr>
          </a:p>
        </p:txBody>
      </p:sp>
      <p:pic>
        <p:nvPicPr>
          <p:cNvPr id="5" name="Picture Placeholder 6" descr="DSC05192.JP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75889" t="14479" r="5865" b="31250"/>
          <a:stretch>
            <a:fillRect/>
          </a:stretch>
        </p:blipFill>
        <p:spPr>
          <a:xfrm rot="11220000" flipH="1" flipV="1">
            <a:off x="6674508" y="235012"/>
            <a:ext cx="1483035" cy="2081510"/>
          </a:xfr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85800" y="514350"/>
            <a:ext cx="39421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Imprint MT Shadow" pitchFamily="82" charset="0"/>
              </a:rPr>
              <a:t>Introduction</a:t>
            </a:r>
            <a:endParaRPr lang="en-US" sz="54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Imprint MT Shadow" pitchFamily="8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29600" cy="66751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Objectives:</a:t>
            </a:r>
            <a:endParaRPr lang="en-US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838200"/>
            <a:ext cx="8686800" cy="5791200"/>
          </a:xfrm>
        </p:spPr>
        <p:txBody>
          <a:bodyPr>
            <a:noAutofit/>
          </a:bodyPr>
          <a:lstStyle/>
          <a:p>
            <a:pPr>
              <a:buClr>
                <a:srgbClr val="FF0000"/>
              </a:buClr>
              <a:buSzPct val="70000"/>
              <a:buFont typeface="Wingdings" pitchFamily="2" charset="2"/>
              <a:buChar char="q"/>
            </a:pPr>
            <a:r>
              <a:rPr lang="en-US" sz="4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After the </a:t>
            </a:r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lesson students </a:t>
            </a:r>
            <a:r>
              <a:rPr lang="en-US" sz="4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 </a:t>
            </a:r>
            <a:r>
              <a:rPr lang="en-US" sz="4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 able </a:t>
            </a:r>
            <a:r>
              <a:rPr lang="en-US" sz="40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to-</a:t>
            </a:r>
            <a:endParaRPr lang="en-US" sz="4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Clr>
                <a:srgbClr val="FF0000"/>
              </a:buClr>
              <a:buSzPct val="70000"/>
              <a:buFont typeface="Wingdings" pitchFamily="2" charset="2"/>
              <a:buChar char="v"/>
            </a:pP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identify 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 continuous tense.</a:t>
            </a:r>
          </a:p>
          <a:p>
            <a:pPr>
              <a:buClr>
                <a:srgbClr val="FF0000"/>
              </a:buClr>
              <a:buSzPct val="70000"/>
              <a:buFont typeface="Wingdings" pitchFamily="2" charset="2"/>
              <a:buChar char="v"/>
            </a:pP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 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structure of present continuous 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tense to form sentences.</a:t>
            </a:r>
            <a:endParaRPr lang="en-US" sz="36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Clr>
                <a:srgbClr val="FF0000"/>
              </a:buClr>
              <a:buSzPct val="70000"/>
              <a:buFont typeface="Wingdings" pitchFamily="2" charset="2"/>
              <a:buChar char="v"/>
            </a:pP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 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 continuous tense in proper situation.</a:t>
            </a:r>
          </a:p>
          <a:p>
            <a:pPr>
              <a:buClr>
                <a:srgbClr val="FF0000"/>
              </a:buClr>
              <a:buSzPct val="70000"/>
              <a:buFont typeface="Wingdings" pitchFamily="2" charset="2"/>
              <a:buChar char="v"/>
            </a:pPr>
            <a:endParaRPr lang="en-US" sz="40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3GIRL000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228600" y="4191000"/>
            <a:ext cx="4040188" cy="2363281"/>
          </a:xfrm>
        </p:spPr>
      </p:pic>
      <p:pic>
        <p:nvPicPr>
          <p:cNvPr id="8" name="Content Placeholder 7" descr="Farmer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228600" y="1524000"/>
            <a:ext cx="4041775" cy="2530739"/>
          </a:xfrm>
        </p:spPr>
      </p:pic>
      <p:pic>
        <p:nvPicPr>
          <p:cNvPr id="11" name="Content Placeholder 6" descr="Cow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95800" y="4184977"/>
            <a:ext cx="4040188" cy="2444423"/>
          </a:xfrm>
          <a:prstGeom prst="rect">
            <a:avLst/>
          </a:prstGeom>
        </p:spPr>
      </p:pic>
      <p:pic>
        <p:nvPicPr>
          <p:cNvPr id="12" name="Content Placeholder 8" descr="image_235_2216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95800" y="1600200"/>
            <a:ext cx="4041775" cy="25908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04800" y="0"/>
            <a:ext cx="3505200" cy="6858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Playing cricket</a:t>
            </a:r>
            <a:endParaRPr lang="en-US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04800" y="685800"/>
            <a:ext cx="3505200" cy="6858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Cultivating land</a:t>
            </a:r>
            <a:endParaRPr lang="en-US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5181600" y="762000"/>
            <a:ext cx="3505200" cy="6858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Planting paddy</a:t>
            </a:r>
            <a:endParaRPr lang="en-US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181600" y="0"/>
            <a:ext cx="3505200" cy="6858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</a:rPr>
              <a:t>Drying clothes</a:t>
            </a:r>
            <a:endParaRPr lang="en-US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04800" y="1524000"/>
            <a:ext cx="533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495800" y="1600200"/>
            <a:ext cx="533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4495800" y="4191000"/>
            <a:ext cx="533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228600" y="4191000"/>
            <a:ext cx="5334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429000" y="1600200"/>
            <a:ext cx="685800" cy="457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3</a:t>
            </a:r>
            <a:r>
              <a:rPr lang="en-US" dirty="0" smtClean="0"/>
              <a:t> M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7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770" decel="100000"/>
                                        <p:tgtEl>
                                          <p:spTgt spid="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1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2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7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770" decel="100000"/>
                                        <p:tgtEl>
                                          <p:spTgt spid="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3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5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6667 0.02776 L -0.16667 0.26087 C -0.16667 0.36541 0.01458 0.49399 0.1625 0.49399 L 0.49167 0.49399 " pathEditMode="relative" rAng="0" ptsTypes="FfFF">
                                      <p:cBhvr>
                                        <p:cTn id="7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9" y="2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 0.03885 L -0.53333 0.38298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2" y="1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 -0.01041 L 0.05 0.37535 C 0.05 0.5481 0.17396 0.76041 0.275 0.76041 L 0.5 0.76041 " pathEditMode="relative" rAng="0" ptsTypes="FfFF">
                                      <p:cBhvr>
                                        <p:cTn id="7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5" y="3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 0.00555 L -0.54166 0.86032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" y="42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8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3" grpId="0" animBg="1"/>
      <p:bldP spid="13" grpId="1" animBg="1"/>
      <p:bldP spid="14" grpId="0" animBg="1"/>
      <p:bldP spid="14" grpId="1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152400"/>
            <a:ext cx="7086600" cy="685801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What is she doing?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914400" y="5445824"/>
            <a:ext cx="7315200" cy="878775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She </a:t>
            </a:r>
            <a:r>
              <a:rPr lang="en-US" sz="4800" b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is writing</a:t>
            </a:r>
            <a:r>
              <a:rPr lang="en-US" sz="4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4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Placeholder 6" descr="594SSC Exam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68" r="68"/>
          <a:stretch>
            <a:fillRect/>
          </a:stretch>
        </p:blipFill>
        <p:spPr>
          <a:xfrm rot="420000">
            <a:off x="3187632" y="1154056"/>
            <a:ext cx="5193430" cy="4161112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4114800" y="3043238"/>
          <a:ext cx="914400" cy="771525"/>
        </p:xfrm>
        <a:graphic>
          <a:graphicData uri="http://schemas.openxmlformats.org/presentationml/2006/ole">
            <p:oleObj spid="_x0000_s1027" name="Package" showAsIcon="1" r:id="rId3" imgW="914400" imgH="771480" progId="Package">
              <p:embed/>
            </p:oleObj>
          </a:graphicData>
        </a:graphic>
      </p:graphicFrame>
      <p:sp>
        <p:nvSpPr>
          <p:cNvPr id="4" name="Rectangle 3"/>
          <p:cNvSpPr/>
          <p:nvPr/>
        </p:nvSpPr>
        <p:spPr>
          <a:xfrm>
            <a:off x="1066800" y="4648200"/>
            <a:ext cx="5486400" cy="685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pitchFamily="34" charset="0"/>
              </a:rPr>
              <a:t>What is he doing?</a:t>
            </a:r>
            <a:endParaRPr lang="en-US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229600" y="2438400"/>
            <a:ext cx="685800" cy="457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dirty="0" smtClean="0"/>
              <a:t> M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04800" y="609600"/>
            <a:ext cx="8534400" cy="1524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prstTxWarp prst="textCanUp">
              <a:avLst/>
            </a:prstTxWarp>
          </a:bodyPr>
          <a:lstStyle/>
          <a:p>
            <a:pPr algn="ctr"/>
            <a:r>
              <a:rPr lang="en-US" sz="4800" b="1" spc="50" dirty="0" smtClean="0">
                <a:ln w="11430"/>
                <a:solidFill>
                  <a:srgbClr val="D60093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Present Continuous Tense</a:t>
            </a:r>
            <a:endParaRPr lang="en-US" sz="4800" b="1" dirty="0"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447800" y="5943600"/>
            <a:ext cx="2971800" cy="685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pitchFamily="34" charset="0"/>
              </a:rPr>
              <a:t>is reciting</a:t>
            </a:r>
            <a:endParaRPr lang="en-US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8600" y="5943600"/>
            <a:ext cx="1219200" cy="685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He</a:t>
            </a:r>
            <a:endParaRPr lang="en-US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419600" y="5943600"/>
            <a:ext cx="4572000" cy="685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Arial" pitchFamily="34" charset="0"/>
              </a:rPr>
              <a:t>the holy Quran. </a:t>
            </a:r>
            <a:endParaRPr lang="en-US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10" name="Content Placeholder 3" descr="imJ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992" y="2514600"/>
            <a:ext cx="2752825" cy="18288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8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0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9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1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0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2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6" grpId="0" animBg="1"/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4800" y="228600"/>
            <a:ext cx="6705600" cy="6096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Present Continuous Tense</a:t>
            </a:r>
            <a:endParaRPr lang="en-US" sz="3600" b="1" dirty="0">
              <a:solidFill>
                <a:srgbClr val="D6009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914400" y="5445824"/>
            <a:ext cx="7315200" cy="878775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</a:t>
            </a:r>
            <a:r>
              <a:rPr lang="en-US" sz="4800" b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are drying</a:t>
            </a:r>
            <a:r>
              <a:rPr lang="en-US" sz="4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clothes.</a:t>
            </a:r>
            <a:endParaRPr lang="en-US" sz="4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Placeholder 4" descr="3GIRL000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7854" r="17854"/>
          <a:stretch>
            <a:fillRect/>
          </a:stretch>
        </p:blipFill>
        <p:spPr>
          <a:xfrm rot="420000">
            <a:off x="3271478" y="1204226"/>
            <a:ext cx="5123064" cy="3931920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152400"/>
            <a:ext cx="7086600" cy="685801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Present Continuous Tense</a:t>
            </a:r>
            <a:endParaRPr lang="en-US" sz="4000" b="1" dirty="0">
              <a:solidFill>
                <a:srgbClr val="D6009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838200" y="5638800"/>
            <a:ext cx="8077200" cy="726375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</a:t>
            </a:r>
            <a:r>
              <a:rPr lang="en-US" sz="4800" b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is cultivating </a:t>
            </a:r>
            <a:r>
              <a:rPr lang="en-US" sz="4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his land.</a:t>
            </a:r>
            <a:endParaRPr lang="en-US" sz="4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Placeholder 5" descr="Cow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4458" r="14458"/>
          <a:stretch>
            <a:fillRect/>
          </a:stretch>
        </p:blipFill>
        <p:spPr>
          <a:xfrm rot="420000">
            <a:off x="3191744" y="955457"/>
            <a:ext cx="5197454" cy="4425555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152400"/>
            <a:ext cx="7086600" cy="685801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Present Continuous Tense</a:t>
            </a:r>
            <a:endParaRPr lang="en-US" sz="4000" b="1" dirty="0">
              <a:solidFill>
                <a:srgbClr val="D6009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838200" y="5638800"/>
            <a:ext cx="8077200" cy="726375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</a:t>
            </a:r>
            <a:r>
              <a:rPr lang="en-US" sz="4800" b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is playing </a:t>
            </a:r>
            <a:r>
              <a:rPr lang="en-US" sz="4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cricket.</a:t>
            </a:r>
            <a:endParaRPr lang="en-US" sz="4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7" name="Picture Placeholder 16" descr="image_235_22163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205" b="205"/>
          <a:stretch>
            <a:fillRect/>
          </a:stretch>
        </p:blipFill>
        <p:spPr>
          <a:xfrm rot="420000">
            <a:off x="3173314" y="1120623"/>
            <a:ext cx="5226554" cy="4158421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152400"/>
            <a:ext cx="7086600" cy="685801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Present Continuous Tense</a:t>
            </a:r>
            <a:endParaRPr lang="en-US" sz="4000" b="1" dirty="0">
              <a:solidFill>
                <a:srgbClr val="D6009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838200" y="5638800"/>
            <a:ext cx="8077200" cy="726375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</a:t>
            </a:r>
            <a:r>
              <a:rPr lang="en-US" sz="4800" b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are planting </a:t>
            </a:r>
            <a:r>
              <a:rPr lang="en-US" sz="4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paddy.</a:t>
            </a:r>
            <a:endParaRPr lang="en-US" sz="4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Placeholder 6" descr="Farmer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4325" r="14325"/>
          <a:stretch>
            <a:fillRect/>
          </a:stretch>
        </p:blipFill>
        <p:spPr>
          <a:xfrm rot="420000">
            <a:off x="3177308" y="1203661"/>
            <a:ext cx="5302186" cy="3931920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152400"/>
            <a:ext cx="7086600" cy="685801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Present Continuous Tense</a:t>
            </a:r>
            <a:endParaRPr lang="en-US" sz="4000" b="1" dirty="0">
              <a:solidFill>
                <a:srgbClr val="D6009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>
          <a:xfrm>
            <a:off x="838200" y="5638800"/>
            <a:ext cx="8077200" cy="726375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</a:t>
            </a:r>
            <a:r>
              <a:rPr lang="en-US" sz="4800" b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are playing </a:t>
            </a:r>
            <a:r>
              <a:rPr lang="en-US" sz="4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football.</a:t>
            </a:r>
            <a:endParaRPr lang="en-US" sz="48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Placeholder 7" descr="3212118030_ac08d178f6.jpg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10877" r="10877"/>
          <a:stretch>
            <a:fillRect/>
          </a:stretch>
        </p:blipFill>
        <p:spPr>
          <a:xfrm rot="420000">
            <a:off x="3111492" y="1195009"/>
            <a:ext cx="5292900" cy="3931920"/>
          </a:xfr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D60093"/>
                </a:solidFill>
                <a:latin typeface="Bodoni MT Black" pitchFamily="18" charset="0"/>
                <a:cs typeface="ArhialkhanSMJ" pitchFamily="2" charset="0"/>
              </a:rPr>
              <a:t>Present Continuous Tense</a:t>
            </a:r>
            <a:endParaRPr lang="en-US" dirty="0">
              <a:solidFill>
                <a:srgbClr val="D60093"/>
              </a:solidFill>
              <a:latin typeface="Bodoni MT Black" pitchFamily="18" charset="0"/>
              <a:cs typeface="ArhialkhanS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200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v"/>
            </a:pPr>
            <a:r>
              <a:rPr lang="en-US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the sentences have you understood how to form present continuous tense? </a:t>
            </a:r>
          </a:p>
          <a:p>
            <a:pPr>
              <a:buClr>
                <a:srgbClr val="FF0000"/>
              </a:buClr>
              <a:buFont typeface="Wingdings" pitchFamily="2" charset="2"/>
              <a:buChar char="v"/>
            </a:pPr>
            <a:endParaRPr lang="en-US" sz="44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Clr>
                <a:srgbClr val="FF0000"/>
              </a:buClr>
              <a:buFont typeface="Wingdings" pitchFamily="2" charset="2"/>
              <a:buChar char="v"/>
            </a:pPr>
            <a:endParaRPr lang="en-US" sz="44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09600" y="3505200"/>
            <a:ext cx="2438400" cy="685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Subject </a:t>
            </a:r>
            <a:endParaRPr lang="en-US" sz="4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24200" y="3505200"/>
            <a:ext cx="3200400" cy="6858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Verb</a:t>
            </a:r>
            <a:r>
              <a:rPr lang="en-US" sz="4400" dirty="0" smtClean="0"/>
              <a:t> </a:t>
            </a:r>
            <a:endParaRPr lang="en-US" sz="4400" dirty="0"/>
          </a:p>
        </p:txBody>
      </p:sp>
      <p:sp>
        <p:nvSpPr>
          <p:cNvPr id="7" name="Rectangle 6"/>
          <p:cNvSpPr/>
          <p:nvPr/>
        </p:nvSpPr>
        <p:spPr>
          <a:xfrm>
            <a:off x="6400800" y="3505200"/>
            <a:ext cx="2438400" cy="685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Object </a:t>
            </a:r>
            <a:endParaRPr lang="en-US" sz="4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9600" y="4267200"/>
            <a:ext cx="2438400" cy="685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They  </a:t>
            </a:r>
            <a:endParaRPr lang="en-US" sz="4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200400" y="4267200"/>
            <a:ext cx="3200400" cy="6858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playing </a:t>
            </a:r>
            <a:r>
              <a:rPr lang="en-US" sz="4400" dirty="0" smtClean="0"/>
              <a:t> </a:t>
            </a:r>
            <a:endParaRPr lang="en-US" sz="4400" dirty="0"/>
          </a:p>
        </p:txBody>
      </p:sp>
      <p:sp>
        <p:nvSpPr>
          <p:cNvPr id="11" name="Rectangle 10"/>
          <p:cNvSpPr/>
          <p:nvPr/>
        </p:nvSpPr>
        <p:spPr>
          <a:xfrm>
            <a:off x="6477000" y="4267200"/>
            <a:ext cx="2362200" cy="6858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football </a:t>
            </a:r>
            <a:endParaRPr lang="en-US" sz="4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0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1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2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7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770" decel="100000"/>
                                        <p:tgtEl>
                                          <p:spTgt spid="9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3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5" dur="77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2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4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6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5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7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D60093"/>
                </a:solidFill>
                <a:latin typeface="Bodoni MT Black" pitchFamily="18" charset="0"/>
                <a:cs typeface="ArhialkhanSMJ" pitchFamily="2" charset="0"/>
              </a:rPr>
              <a:t>Present Continuous Tense</a:t>
            </a:r>
            <a:endParaRPr lang="en-US" dirty="0">
              <a:solidFill>
                <a:srgbClr val="D60093"/>
              </a:solidFill>
              <a:latin typeface="Bodoni MT Black" pitchFamily="18" charset="0"/>
              <a:cs typeface="ArhialkhanS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200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v"/>
            </a:pPr>
            <a:r>
              <a:rPr lang="en-US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Structure of </a:t>
            </a:r>
            <a:r>
              <a:rPr lang="en-US" sz="4400" b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 Continuous Tense</a:t>
            </a:r>
          </a:p>
          <a:p>
            <a:pPr>
              <a:buClr>
                <a:srgbClr val="FF0000"/>
              </a:buClr>
              <a:buFont typeface="Wingdings" pitchFamily="2" charset="2"/>
              <a:buChar char="v"/>
            </a:pPr>
            <a:endParaRPr lang="en-US" sz="44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4800" y="2514600"/>
          <a:ext cx="8839200" cy="34375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2200"/>
                <a:gridCol w="1676400"/>
                <a:gridCol w="3040629"/>
                <a:gridCol w="1759971"/>
              </a:tblGrid>
              <a:tr h="480999"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Subject </a:t>
                      </a: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3200" b="1" dirty="0" smtClean="0"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Verb</a:t>
                      </a:r>
                      <a:endParaRPr lang="en-US" sz="3200" b="1" dirty="0">
                        <a:solidFill>
                          <a:srgbClr val="D6009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Object </a:t>
                      </a: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509602">
                <a:tc>
                  <a:txBody>
                    <a:bodyPr/>
                    <a:lstStyle/>
                    <a:p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Be verb</a:t>
                      </a:r>
                      <a:endParaRPr lang="en-US" sz="3200" b="1" dirty="0">
                        <a:solidFill>
                          <a:srgbClr val="D6009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err="1" smtClean="0"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Ing</a:t>
                      </a:r>
                      <a:r>
                        <a:rPr lang="en-US" sz="3200" b="1" dirty="0" smtClean="0"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form of PV</a:t>
                      </a:r>
                      <a:endParaRPr lang="en-US" sz="3200" b="1" dirty="0">
                        <a:solidFill>
                          <a:srgbClr val="D6009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endParaRPr lang="en-US" sz="32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endParaRPr lang="en-US" sz="3200" b="1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r>
                        <a:rPr lang="en-US" sz="3200" b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English</a:t>
                      </a:r>
                      <a:r>
                        <a:rPr lang="en-US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</a:t>
                      </a: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564724"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</a:t>
                      </a: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am</a:t>
                      </a:r>
                      <a:endParaRPr lang="en-US" sz="3200" b="1" dirty="0">
                        <a:solidFill>
                          <a:srgbClr val="D6009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teaching</a:t>
                      </a:r>
                      <a:endParaRPr lang="en-US" sz="3200" b="1" dirty="0">
                        <a:solidFill>
                          <a:srgbClr val="D6009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</a:tr>
              <a:tr h="633399"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He / She</a:t>
                      </a: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is</a:t>
                      </a:r>
                      <a:endParaRPr lang="en-US" sz="3200" b="1" dirty="0">
                        <a:solidFill>
                          <a:srgbClr val="D6009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learning</a:t>
                      </a:r>
                      <a:endParaRPr lang="en-US" sz="3200" b="1" dirty="0">
                        <a:solidFill>
                          <a:srgbClr val="D6009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</a:tr>
              <a:tr h="633399"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We/You</a:t>
                      </a:r>
                    </a:p>
                    <a:p>
                      <a:r>
                        <a:rPr lang="en-US" sz="32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They</a:t>
                      </a:r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b="1" dirty="0" smtClean="0"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are</a:t>
                      </a:r>
                      <a:endParaRPr lang="en-US" sz="3200" b="1" dirty="0">
                        <a:solidFill>
                          <a:srgbClr val="D6009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62000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he walking? </a:t>
            </a:r>
            <a:endParaRPr 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" name="Content Placeholder 9" descr="routeoi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0" y="1066800"/>
            <a:ext cx="7469680" cy="5461027"/>
          </a:xfrm>
        </p:spPr>
      </p:pic>
      <p:sp>
        <p:nvSpPr>
          <p:cNvPr id="11" name="Rectangle 10"/>
          <p:cNvSpPr/>
          <p:nvPr/>
        </p:nvSpPr>
        <p:spPr>
          <a:xfrm>
            <a:off x="1752600" y="6400800"/>
            <a:ext cx="6096000" cy="457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No, he </a:t>
            </a:r>
            <a:r>
              <a:rPr lang="en-US" sz="4400" b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</a:t>
            </a:r>
            <a:r>
              <a:rPr lang="en-US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not </a:t>
            </a:r>
            <a:r>
              <a:rPr lang="en-US" sz="4400" b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walking</a:t>
            </a:r>
            <a:r>
              <a:rPr lang="en-US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4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D60093"/>
                </a:solidFill>
                <a:latin typeface="Bodoni MT Black" pitchFamily="18" charset="0"/>
                <a:cs typeface="ArhialkhanSMJ" pitchFamily="2" charset="0"/>
              </a:rPr>
              <a:t>Present Continuous Tense</a:t>
            </a:r>
            <a:endParaRPr lang="en-US" dirty="0">
              <a:solidFill>
                <a:srgbClr val="D60093"/>
              </a:solidFill>
              <a:latin typeface="Bodoni MT Black" pitchFamily="18" charset="0"/>
              <a:cs typeface="ArhialkhanS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200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v"/>
            </a:pPr>
            <a:r>
              <a:rPr lang="en-US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If the sentence is negative structure of </a:t>
            </a:r>
            <a:r>
              <a:rPr lang="en-US" sz="4400" b="1" dirty="0" smtClean="0">
                <a:solidFill>
                  <a:srgbClr val="D6009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 Continuous Tense </a:t>
            </a:r>
            <a:r>
              <a:rPr lang="en-US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 be:</a:t>
            </a:r>
            <a:endParaRPr lang="en-US" sz="4400" b="1" dirty="0" smtClean="0">
              <a:solidFill>
                <a:srgbClr val="D6009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Clr>
                <a:srgbClr val="FF0000"/>
              </a:buClr>
              <a:buFont typeface="Wingdings" pitchFamily="2" charset="2"/>
              <a:buChar char="v"/>
            </a:pPr>
            <a:endParaRPr lang="en-US" sz="44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04801" y="2940476"/>
          <a:ext cx="8686800" cy="31793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7268"/>
                <a:gridCol w="1647497"/>
                <a:gridCol w="973521"/>
                <a:gridCol w="2621017"/>
                <a:gridCol w="1647497"/>
              </a:tblGrid>
              <a:tr h="480999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Subject 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2800" b="1" dirty="0" smtClean="0"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Verb</a:t>
                      </a:r>
                      <a:endParaRPr lang="en-US" sz="2800" b="1" dirty="0">
                        <a:solidFill>
                          <a:srgbClr val="D6009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2800" b="1" dirty="0">
                        <a:solidFill>
                          <a:srgbClr val="D6009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Object 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509602">
                <a:tc>
                  <a:txBody>
                    <a:bodyPr/>
                    <a:lstStyle/>
                    <a:p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Be verb</a:t>
                      </a:r>
                      <a:endParaRPr lang="en-US" sz="2800" b="1" dirty="0">
                        <a:solidFill>
                          <a:srgbClr val="D6009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endParaRPr lang="en-US" sz="2800" b="1" dirty="0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endParaRPr lang="en-US" sz="2800" b="1" dirty="0" smtClean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r>
                        <a:rPr lang="en-US" sz="2800" b="1" dirty="0" smtClean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not</a:t>
                      </a:r>
                      <a:endParaRPr lang="en-US" sz="28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err="1" smtClean="0"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Ing</a:t>
                      </a:r>
                      <a:r>
                        <a:rPr lang="en-US" sz="2800" b="1" dirty="0" smtClean="0"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form of PV</a:t>
                      </a:r>
                      <a:endParaRPr lang="en-US" sz="2800" b="1" dirty="0">
                        <a:solidFill>
                          <a:srgbClr val="D6009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endParaRPr lang="en-US" sz="28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endParaRPr lang="en-US" sz="2800" b="1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r>
                        <a:rPr lang="en-US" sz="2800" b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English</a:t>
                      </a:r>
                      <a:r>
                        <a:rPr lang="en-US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.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564724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am</a:t>
                      </a:r>
                      <a:endParaRPr lang="en-US" sz="2800" b="1" dirty="0">
                        <a:solidFill>
                          <a:srgbClr val="D6009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2800" b="1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teaching</a:t>
                      </a:r>
                      <a:endParaRPr lang="en-US" sz="2800" b="1" dirty="0">
                        <a:solidFill>
                          <a:srgbClr val="D6009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</a:tr>
              <a:tr h="633399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He / She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is</a:t>
                      </a:r>
                      <a:endParaRPr lang="en-US" sz="2800" b="1" dirty="0">
                        <a:solidFill>
                          <a:srgbClr val="D6009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learning</a:t>
                      </a:r>
                      <a:endParaRPr lang="en-US" sz="2800" b="1" dirty="0">
                        <a:solidFill>
                          <a:srgbClr val="D6009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</a:tr>
              <a:tr h="633399"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We/You</a:t>
                      </a:r>
                    </a:p>
                    <a:p>
                      <a:r>
                        <a:rPr lang="en-US" sz="2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They</a:t>
                      </a:r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b="1" dirty="0" smtClean="0">
                          <a:solidFill>
                            <a:srgbClr val="D60093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are</a:t>
                      </a:r>
                      <a:endParaRPr lang="en-US" sz="2800" b="1" dirty="0">
                        <a:solidFill>
                          <a:srgbClr val="D60093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sz="3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8382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D60093"/>
                </a:solidFill>
                <a:latin typeface="Bodoni MT Black" pitchFamily="18" charset="0"/>
                <a:cs typeface="ArhialkhanSMJ" pitchFamily="2" charset="0"/>
              </a:rPr>
              <a:t>Present Continuous Tense</a:t>
            </a:r>
            <a:endParaRPr lang="en-US" dirty="0">
              <a:solidFill>
                <a:srgbClr val="D60093"/>
              </a:solidFill>
              <a:latin typeface="Bodoni MT Black" pitchFamily="18" charset="0"/>
              <a:cs typeface="ArhialkhanS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953000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v"/>
            </a:pPr>
            <a:r>
              <a:rPr lang="en-US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the pictures have you understood when to use present continuous tense?</a:t>
            </a:r>
          </a:p>
          <a:p>
            <a:pPr>
              <a:buClr>
                <a:srgbClr val="FF0000"/>
              </a:buClr>
              <a:buFont typeface="Wingdings" pitchFamily="2" charset="2"/>
              <a:buChar char="v"/>
            </a:pPr>
            <a:r>
              <a:rPr lang="en-US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use present continuous tense to describe an action that is happening at this moment.</a:t>
            </a:r>
            <a:endParaRPr lang="en-US" sz="4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838200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rgbClr val="D60093"/>
                </a:solidFill>
                <a:latin typeface="Bodoni MT Black" pitchFamily="18" charset="0"/>
                <a:cs typeface="ArhialkhanSMJ" pitchFamily="2" charset="0"/>
              </a:rPr>
              <a:t>Correct the following sentences:</a:t>
            </a:r>
            <a:endParaRPr lang="en-US" sz="4000" dirty="0">
              <a:solidFill>
                <a:srgbClr val="D60093"/>
              </a:solidFill>
              <a:latin typeface="Bodoni MT Black" pitchFamily="18" charset="0"/>
              <a:cs typeface="ArhialkhanSMJ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4953000"/>
          </a:xfrm>
        </p:spPr>
        <p:txBody>
          <a:bodyPr>
            <a:normAutofit lnSpcReduction="10000"/>
          </a:bodyPr>
          <a:lstStyle/>
          <a:p>
            <a:pPr marL="742950" indent="-742950">
              <a:buClr>
                <a:srgbClr val="FF0000"/>
              </a:buClr>
              <a:buSzPct val="70000"/>
              <a:buFont typeface="+mj-lt"/>
              <a:buAutoNum type="alphaLcPeriod"/>
            </a:pPr>
            <a:r>
              <a:rPr lang="en-US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   is   speaking English.</a:t>
            </a:r>
          </a:p>
          <a:p>
            <a:pPr marL="742950" indent="-742950">
              <a:buClr>
                <a:srgbClr val="FF0000"/>
              </a:buClr>
              <a:buSzPct val="70000"/>
              <a:buFont typeface="+mj-lt"/>
              <a:buAutoNum type="alphaLcPeriod"/>
            </a:pPr>
            <a:r>
              <a:rPr lang="en-US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	 am  learning English.</a:t>
            </a:r>
          </a:p>
          <a:p>
            <a:pPr marL="742950" indent="-742950">
              <a:buClr>
                <a:srgbClr val="FF0000"/>
              </a:buClr>
              <a:buSzPct val="70000"/>
              <a:buFont typeface="+mj-lt"/>
              <a:buAutoNum type="alphaLcPeriod"/>
            </a:pPr>
            <a:r>
              <a:rPr lang="en-US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 are	taking tea.</a:t>
            </a:r>
          </a:p>
          <a:p>
            <a:pPr marL="742950" indent="-742950">
              <a:buClr>
                <a:srgbClr val="FF0000"/>
              </a:buClr>
              <a:buSzPct val="70000"/>
              <a:buFont typeface="+mj-lt"/>
              <a:buAutoNum type="alphaLcPeriod"/>
            </a:pPr>
            <a:r>
              <a:rPr lang="en-US" sz="44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Samin</a:t>
            </a:r>
            <a:r>
              <a:rPr lang="en-US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	am	 enjoying the match.</a:t>
            </a:r>
          </a:p>
          <a:p>
            <a:pPr marL="742950" indent="-742950">
              <a:buClr>
                <a:srgbClr val="FF0000"/>
              </a:buClr>
              <a:buSzPct val="70000"/>
              <a:buFont typeface="+mj-lt"/>
              <a:buAutoNum type="alphaLcPeriod"/>
            </a:pPr>
            <a:r>
              <a:rPr lang="en-US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boys are 	swim		in the pond.</a:t>
            </a:r>
            <a:endParaRPr lang="en-US" sz="4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71600" y="1447800"/>
            <a:ext cx="1066800" cy="457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</a:t>
            </a:r>
            <a:endParaRPr lang="en-US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133600" y="2209800"/>
            <a:ext cx="1066800" cy="457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</a:t>
            </a:r>
            <a:endParaRPr lang="en-US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71800" y="3733800"/>
            <a:ext cx="914400" cy="457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</a:t>
            </a:r>
            <a:endParaRPr lang="en-US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419600" y="5029200"/>
            <a:ext cx="2971800" cy="533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swimming</a:t>
            </a:r>
            <a:endParaRPr lang="en-US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981200" y="2971800"/>
            <a:ext cx="914400" cy="4572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</a:t>
            </a:r>
            <a:endParaRPr lang="en-US" sz="4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705600" y="0"/>
            <a:ext cx="2438400" cy="457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Individual Work 5</a:t>
            </a:r>
            <a:r>
              <a:rPr lang="en-US" dirty="0" smtClean="0"/>
              <a:t> M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4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7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1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3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8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8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8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84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8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93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9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95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9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77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2" dur="770" decel="100000"/>
                                        <p:tgtEl>
                                          <p:spTgt spid="7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0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4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0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06" dur="77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0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77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3" dur="770" decel="100000"/>
                                        <p:tgtEl>
                                          <p:spTgt spid="8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1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15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17" dur="77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animBg="1"/>
      <p:bldP spid="5" grpId="0" animBg="1"/>
      <p:bldP spid="7" grpId="0" animBg="1"/>
      <p:bldP spid="8" grpId="0" animBg="1"/>
      <p:bldP spid="10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458200" cy="1295400"/>
          </a:xfrm>
        </p:spPr>
        <p:txBody>
          <a:bodyPr>
            <a:noAutofit/>
          </a:bodyPr>
          <a:lstStyle/>
          <a:p>
            <a:r>
              <a:rPr lang="en-US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ll MT" pitchFamily="18" charset="0"/>
                <a:cs typeface="ArhialkhanSMJ" pitchFamily="2" charset="0"/>
              </a:rPr>
              <a:t>Make sentences using the following clues:</a:t>
            </a:r>
            <a:endParaRPr lang="en-US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ll MT" pitchFamily="18" charset="0"/>
              <a:cs typeface="ArhialkhanSMJ" pitchFamily="2" charset="0"/>
            </a:endParaRPr>
          </a:p>
        </p:txBody>
      </p:sp>
      <p:pic>
        <p:nvPicPr>
          <p:cNvPr id="4" name="Picture 3" descr="bash shilp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106" y="1219200"/>
            <a:ext cx="2927294" cy="2971800"/>
          </a:xfrm>
          <a:prstGeom prst="rect">
            <a:avLst/>
          </a:prstGeom>
        </p:spPr>
      </p:pic>
      <p:pic>
        <p:nvPicPr>
          <p:cNvPr id="6" name="Picture 5" descr="SAM_0603.JPG"/>
          <p:cNvPicPr>
            <a:picLocks noChangeAspect="1"/>
          </p:cNvPicPr>
          <p:nvPr/>
        </p:nvPicPr>
        <p:blipFill>
          <a:blip r:embed="rId3" cstate="print"/>
          <a:srcRect l="74167" t="5556"/>
          <a:stretch>
            <a:fillRect/>
          </a:stretch>
        </p:blipFill>
        <p:spPr>
          <a:xfrm>
            <a:off x="6248400" y="1219200"/>
            <a:ext cx="2438400" cy="5334000"/>
          </a:xfrm>
          <a:prstGeom prst="rect">
            <a:avLst/>
          </a:prstGeom>
        </p:spPr>
      </p:pic>
      <p:pic>
        <p:nvPicPr>
          <p:cNvPr id="7" name="Content Placeholder 4" descr="Fisherman in bangladesh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4267200"/>
            <a:ext cx="2971800" cy="2286000"/>
          </a:xfrm>
          <a:prstGeom prst="rect">
            <a:avLst/>
          </a:prstGeom>
        </p:spPr>
      </p:pic>
      <p:pic>
        <p:nvPicPr>
          <p:cNvPr id="8" name="Content Placeholder 6" descr="Image0137.jpg"/>
          <p:cNvPicPr>
            <a:picLocks noGrp="1" noChangeAspect="1"/>
          </p:cNvPicPr>
          <p:nvPr>
            <p:ph idx="1"/>
          </p:nvPr>
        </p:nvPicPr>
        <p:blipFill>
          <a:blip r:embed="rId5" cstate="print"/>
          <a:stretch>
            <a:fillRect/>
          </a:stretch>
        </p:blipFill>
        <p:spPr>
          <a:xfrm>
            <a:off x="3200400" y="1219200"/>
            <a:ext cx="2971799" cy="3032918"/>
          </a:xfrm>
        </p:spPr>
      </p:pic>
      <p:pic>
        <p:nvPicPr>
          <p:cNvPr id="9" name="Content Placeholder 3" descr="EAGLE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6600" y="4267200"/>
            <a:ext cx="2895599" cy="2286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28600" y="3657600"/>
            <a:ext cx="2971800" cy="533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make baskets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257800" y="1219200"/>
            <a:ext cx="990600" cy="533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sell 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6324600"/>
            <a:ext cx="2971800" cy="533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catch fish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276600" y="6324600"/>
            <a:ext cx="2895600" cy="533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fly</a:t>
            </a: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248400" y="6324600"/>
            <a:ext cx="2438400" cy="533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ride a bi-cycle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162800" y="685800"/>
            <a:ext cx="1981200" cy="457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>
                <a:latin typeface="Arial" pitchFamily="34" charset="0"/>
                <a:cs typeface="Arial" pitchFamily="34" charset="0"/>
              </a:rPr>
              <a:t>Group Work 5</a:t>
            </a:r>
            <a:r>
              <a:rPr lang="en-US" dirty="0" smtClean="0"/>
              <a:t> M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7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770" decel="100000"/>
                                        <p:tgtEl>
                                          <p:spTgt spid="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6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8" dur="77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7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9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8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0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77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7" dur="770" decel="100000"/>
                                        <p:tgtEl>
                                          <p:spTgt spid="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9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1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77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770" decel="100000"/>
                                        <p:tgtEl>
                                          <p:spTgt spid="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70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7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72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7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4478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Make true sentences about the picture using the clues. Use am, is or are and not if necessary. </a:t>
            </a:r>
            <a:endParaRPr lang="en-US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 descr="rickshaw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29200" y="1219200"/>
            <a:ext cx="3810000" cy="2857500"/>
          </a:xfrm>
        </p:spPr>
      </p:pic>
      <p:sp>
        <p:nvSpPr>
          <p:cNvPr id="6" name="Rectangle 5"/>
          <p:cNvSpPr/>
          <p:nvPr/>
        </p:nvSpPr>
        <p:spPr>
          <a:xfrm>
            <a:off x="228600" y="1828800"/>
            <a:ext cx="4800600" cy="533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He/ pull/ a rickshaw</a:t>
            </a:r>
            <a:endParaRPr lang="en-US" sz="3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8600" y="3429000"/>
            <a:ext cx="4800600" cy="533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He/ wear/ a </a:t>
            </a:r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tupi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3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6096000"/>
            <a:ext cx="4800600" cy="533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</a:t>
            </a:r>
            <a:r>
              <a:rPr lang="en-US" sz="3600" b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 sell/ rickshaws.</a:t>
            </a:r>
            <a:endParaRPr lang="en-US" sz="3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04800" y="5181600"/>
            <a:ext cx="4800600" cy="533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He/ wear/a </a:t>
            </a:r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lungi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3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28600" y="2590800"/>
            <a:ext cx="4800600" cy="533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He/ drive/ a car.</a:t>
            </a:r>
            <a:endParaRPr lang="en-US" sz="3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04800" y="4267200"/>
            <a:ext cx="2590800" cy="533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He/ walk.</a:t>
            </a:r>
            <a:endParaRPr lang="en-US" sz="36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6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7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770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1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77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0" dur="770" decel="100000"/>
                                        <p:tgtEl>
                                          <p:spTgt spid="1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3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32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3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34" dur="77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3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7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770" decel="100000"/>
                                        <p:tgtEl>
                                          <p:spTgt spid="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4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43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4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4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70" decel="100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770" decel="100000"/>
                                        <p:tgtEl>
                                          <p:spTgt spid="1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5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54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55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56" dur="77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57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70" decel="100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770" decel="100000"/>
                                        <p:tgtEl>
                                          <p:spTgt spid="1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6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65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6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67" dur="77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6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" pitchFamily="18" charset="0"/>
                <a:cs typeface="ArhialkhanSMJ" pitchFamily="2" charset="0"/>
              </a:rPr>
              <a:t>Home Work</a:t>
            </a:r>
            <a:endParaRPr lang="en-US" sz="6600" b="1" dirty="0">
              <a:solidFill>
                <a:srgbClr val="D6009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doni MT" pitchFamily="18" charset="0"/>
              <a:cs typeface="NikoshBAN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228600" y="1920085"/>
            <a:ext cx="6019800" cy="4434840"/>
          </a:xfrm>
        </p:spPr>
        <p:txBody>
          <a:bodyPr>
            <a:noAutofit/>
          </a:bodyPr>
          <a:lstStyle/>
          <a:p>
            <a:pPr>
              <a:buClr>
                <a:srgbClr val="D60093"/>
              </a:buClr>
              <a:buSzPct val="74000"/>
              <a:buNone/>
            </a:pPr>
            <a:r>
              <a:rPr lang="en-US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Write 10 sentences in present continuous tense about the things that will happen around you at home. </a:t>
            </a:r>
            <a:r>
              <a:rPr lang="bn-BD" sz="44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4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Program Files\Microsoft Office\MEDIA\CAGCAT10\j0185604.wm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340005" y="1600200"/>
            <a:ext cx="2588235" cy="25908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rgbClr val="FF0000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Program Files\Microsoft Office\MEDIA\CAGCAT10\j028491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538106" y="304800"/>
            <a:ext cx="3899647" cy="5334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8" name="Flowchart: Punched Tape 7"/>
          <p:cNvSpPr/>
          <p:nvPr/>
        </p:nvSpPr>
        <p:spPr>
          <a:xfrm>
            <a:off x="1295400" y="3657600"/>
            <a:ext cx="6781800" cy="3048000"/>
          </a:xfrm>
          <a:prstGeom prst="flowChartPunchedTap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1500" dirty="0" smtClean="0">
                <a:solidFill>
                  <a:srgbClr val="D60093"/>
                </a:solidFill>
                <a:latin typeface="Aharoni" pitchFamily="2" charset="-79"/>
                <a:cs typeface="Aharoni" pitchFamily="2" charset="-79"/>
              </a:rPr>
              <a:t>Thanks</a:t>
            </a:r>
            <a:r>
              <a:rPr lang="bn-BD" sz="11500" dirty="0" smtClean="0">
                <a:latin typeface="Aharoni" pitchFamily="2" charset="-79"/>
                <a:cs typeface="NikoshBAN" pitchFamily="2" charset="0"/>
              </a:rPr>
              <a:t> </a:t>
            </a:r>
            <a:endParaRPr lang="en-US" sz="1200" dirty="0">
              <a:latin typeface="Aharoni" pitchFamily="2" charset="-79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1110</TotalTime>
  <Words>356</Words>
  <Application>Microsoft Office PowerPoint</Application>
  <PresentationFormat>On-screen Show (4:3)</PresentationFormat>
  <Paragraphs>122</Paragraphs>
  <Slides>21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Flow</vt:lpstr>
      <vt:lpstr>Package</vt:lpstr>
      <vt:lpstr>Welcome</vt:lpstr>
      <vt:lpstr>Introduction</vt:lpstr>
      <vt:lpstr>Objectives:</vt:lpstr>
      <vt:lpstr>Slide 4</vt:lpstr>
      <vt:lpstr>What is she doing?</vt:lpstr>
      <vt:lpstr>Slide 6</vt:lpstr>
      <vt:lpstr>Present Continuous Tense</vt:lpstr>
      <vt:lpstr>Present Continuous Tense</vt:lpstr>
      <vt:lpstr>Present Continuous Tense</vt:lpstr>
      <vt:lpstr>Present Continuous Tense</vt:lpstr>
      <vt:lpstr>Present Continuous Tense</vt:lpstr>
      <vt:lpstr>Present Continuous Tense</vt:lpstr>
      <vt:lpstr>Present Continuous Tense</vt:lpstr>
      <vt:lpstr>Is he walking? </vt:lpstr>
      <vt:lpstr>Present Continuous Tense</vt:lpstr>
      <vt:lpstr>Present Continuous Tense</vt:lpstr>
      <vt:lpstr>Correct the following sentences:</vt:lpstr>
      <vt:lpstr>Make sentences using the following clues:</vt:lpstr>
      <vt:lpstr>Make true sentences about the picture using the clues. Use am, is or are and not if necessary. </vt:lpstr>
      <vt:lpstr>Home Work</vt:lpstr>
      <vt:lpstr>Slide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Anwarul Islam Assistant Teacher (English) Annada Government High School, Brahmanbaria</dc:title>
  <dc:creator>SMART</dc:creator>
  <cp:lastModifiedBy>ttc</cp:lastModifiedBy>
  <cp:revision>128</cp:revision>
  <dcterms:created xsi:type="dcterms:W3CDTF">2006-08-16T00:00:00Z</dcterms:created>
  <dcterms:modified xsi:type="dcterms:W3CDTF">2012-11-10T05:53:21Z</dcterms:modified>
</cp:coreProperties>
</file>